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335" r:id="rId2"/>
    <p:sldId id="336" r:id="rId3"/>
    <p:sldId id="337" r:id="rId4"/>
    <p:sldId id="346" r:id="rId5"/>
    <p:sldId id="347" r:id="rId6"/>
    <p:sldId id="349" r:id="rId7"/>
    <p:sldId id="348" r:id="rId8"/>
    <p:sldId id="340" r:id="rId9"/>
    <p:sldId id="344" r:id="rId10"/>
    <p:sldId id="342" r:id="rId11"/>
    <p:sldId id="345" r:id="rId12"/>
    <p:sldId id="343" r:id="rId13"/>
    <p:sldId id="338" r:id="rId14"/>
    <p:sldId id="33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5332" autoAdjust="0"/>
  </p:normalViewPr>
  <p:slideViewPr>
    <p:cSldViewPr snapToGrid="0">
      <p:cViewPr varScale="1">
        <p:scale>
          <a:sx n="91" d="100"/>
          <a:sy n="91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A9EB-28D9-407B-B4D0-9D3C208560C1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BE07-E230-4B9D-BC11-64416569E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79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5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92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9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43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4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8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96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93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7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FD5BF-BE67-49B1-AD58-F3ED79704E70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2758-B774-4623-B0B8-236A84E749C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E85B8AA-D295-469C-9850-463A207D7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F87C901-13A7-44E8-83F0-C112071C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109787"/>
            <a:ext cx="8182909" cy="41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A3566-40A3-4B92-90C5-031B2691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2FAFDD-B6A4-4594-8CE5-63B6ABC9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2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Koe krijgt het volgende basisrantsoen: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21 kg 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snijmais ( 38 % ds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1040 VEM, 52 DVE)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12,5 kg Graskuil (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40 % </a:t>
            </a:r>
            <a:r>
              <a:rPr lang="nl-N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, 920 VEM, 65 DVE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kg kunstmatig gedroogde luzerne</a:t>
            </a:r>
          </a:p>
          <a:p>
            <a:pPr marL="0" indent="0">
              <a:buNone/>
            </a:pP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10 kg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bietenperspulp ingekuild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kg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soyaschroot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44 %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Zoek de ontbrekende VEM en DVE gehalten op in CVB voedernormenboekje; 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kg meetmelk kan hieruit geproduceerd worden op basis van VEM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hoeveel op basis van DVE?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7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AE50D-0BAF-FC32-436E-E586FA3E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Koe met onderstaand basisrantsoen.</a:t>
            </a:r>
            <a:br>
              <a:rPr lang="nl-NL" dirty="0"/>
            </a:br>
            <a:r>
              <a:rPr lang="nl-NL" dirty="0"/>
              <a:t>Hoeveel meetmelk kan hier uit gemaakt worden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8869133-266D-7A5C-2A23-1896804B3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674074"/>
              </p:ext>
            </p:extLst>
          </p:nvPr>
        </p:nvGraphicFramePr>
        <p:xfrm>
          <a:off x="1040235" y="1196975"/>
          <a:ext cx="1055334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42">
                  <a:extLst>
                    <a:ext uri="{9D8B030D-6E8A-4147-A177-3AD203B41FA5}">
                      <a16:colId xmlns:a16="http://schemas.microsoft.com/office/drawing/2014/main" val="4126974997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4181418046"/>
                    </a:ext>
                  </a:extLst>
                </a:gridCol>
                <a:gridCol w="1011534">
                  <a:extLst>
                    <a:ext uri="{9D8B030D-6E8A-4147-A177-3AD203B41FA5}">
                      <a16:colId xmlns:a16="http://schemas.microsoft.com/office/drawing/2014/main" val="2388408997"/>
                    </a:ext>
                  </a:extLst>
                </a:gridCol>
                <a:gridCol w="758543">
                  <a:extLst>
                    <a:ext uri="{9D8B030D-6E8A-4147-A177-3AD203B41FA5}">
                      <a16:colId xmlns:a16="http://schemas.microsoft.com/office/drawing/2014/main" val="1235946855"/>
                    </a:ext>
                  </a:extLst>
                </a:gridCol>
                <a:gridCol w="1677793">
                  <a:extLst>
                    <a:ext uri="{9D8B030D-6E8A-4147-A177-3AD203B41FA5}">
                      <a16:colId xmlns:a16="http://schemas.microsoft.com/office/drawing/2014/main" val="3283674078"/>
                    </a:ext>
                  </a:extLst>
                </a:gridCol>
                <a:gridCol w="1218168">
                  <a:extLst>
                    <a:ext uri="{9D8B030D-6E8A-4147-A177-3AD203B41FA5}">
                      <a16:colId xmlns:a16="http://schemas.microsoft.com/office/drawing/2014/main" val="399623440"/>
                    </a:ext>
                  </a:extLst>
                </a:gridCol>
                <a:gridCol w="1407591">
                  <a:extLst>
                    <a:ext uri="{9D8B030D-6E8A-4147-A177-3AD203B41FA5}">
                      <a16:colId xmlns:a16="http://schemas.microsoft.com/office/drawing/2014/main" val="1098851533"/>
                    </a:ext>
                  </a:extLst>
                </a:gridCol>
                <a:gridCol w="1895911">
                  <a:extLst>
                    <a:ext uri="{9D8B030D-6E8A-4147-A177-3AD203B41FA5}">
                      <a16:colId xmlns:a16="http://schemas.microsoft.com/office/drawing/2014/main" val="851354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Voedermiddel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Kg product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-%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Kg</a:t>
                      </a:r>
                    </a:p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VEM per kg 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VEM 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DVE per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Kg 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DVE</a:t>
                      </a:r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0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snijmais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graskuil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0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luzerne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bietenperspulp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7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sojaschroot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53214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7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5475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F3A06D7-4A92-610C-412B-7FD87BA0C6D1}"/>
              </a:ext>
            </a:extLst>
          </p:cNvPr>
          <p:cNvSpPr txBox="1"/>
          <p:nvPr/>
        </p:nvSpPr>
        <p:spPr>
          <a:xfrm>
            <a:off x="3942826" y="5192785"/>
            <a:ext cx="523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 dit basisrantsoen kan </a:t>
            </a:r>
          </a:p>
          <a:p>
            <a:r>
              <a:rPr lang="nl-NL" dirty="0"/>
              <a:t> ….. Kg meetmelk op basis van VEM gemaakt worden</a:t>
            </a:r>
          </a:p>
          <a:p>
            <a:r>
              <a:rPr lang="nl-NL" dirty="0"/>
              <a:t>…… Kg meetmelk op basis van DVE gemaakt worden</a:t>
            </a:r>
          </a:p>
        </p:txBody>
      </p:sp>
    </p:spTree>
    <p:extLst>
      <p:ext uri="{BB962C8B-B14F-4D97-AF65-F5344CB8AC3E}">
        <p14:creationId xmlns:p14="http://schemas.microsoft.com/office/powerpoint/2010/main" val="63912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715CD-0F19-40F6-B042-C36CA809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90B0A-18D2-4C48-9374-BDA1DA1E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535" y="1196754"/>
            <a:ext cx="9986865" cy="29367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3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koe vreet een simpel rantsoen van 2/3 ruwvoer en 1/3 krachtvoer.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ruwvoer bestaat voor 50% uit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snijmais, en 50 % uit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voordroog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ruwvoer vreet de koe in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dag ?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krachtvoer vreet de koe in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dag?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melk kan de koe uit het ruwvoer produceren? (alleen op basis van VEM en DVE)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melk kan de koe uit het krachtvoer produceren?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8EE541-F737-4577-B5E1-741EB251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948" y="3922354"/>
            <a:ext cx="6573294" cy="29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A6B1-8AE8-4E99-BEE4-04E6A80B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4568B-7242-4F6D-A22A-4BD324319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gaan we te werk?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err="1"/>
              <a:t>Koegegevens</a:t>
            </a:r>
            <a:r>
              <a:rPr lang="nl-NL" dirty="0"/>
              <a:t>: </a:t>
            </a:r>
            <a:r>
              <a:rPr lang="nl-NL" sz="2000" i="1" dirty="0"/>
              <a:t>ras gewicht melk vet en eiwit</a:t>
            </a:r>
          </a:p>
          <a:p>
            <a:pPr marL="514350" indent="-514350">
              <a:buAutoNum type="arabicPeriod" startAt="2"/>
            </a:pPr>
            <a:r>
              <a:rPr lang="nl-NL" dirty="0"/>
              <a:t>Berekenen behoefte: </a:t>
            </a:r>
            <a:r>
              <a:rPr lang="nl-NL" sz="2000" i="1" dirty="0"/>
              <a:t>onderhoud en productie</a:t>
            </a:r>
          </a:p>
          <a:p>
            <a:pPr marL="514350" indent="-514350">
              <a:buAutoNum type="arabicPeriod" startAt="2"/>
            </a:pPr>
            <a:r>
              <a:rPr lang="nl-NL" dirty="0"/>
              <a:t>Voedermiddelen invoeren: </a:t>
            </a:r>
            <a:r>
              <a:rPr lang="nl-NL" sz="2000" i="1" dirty="0"/>
              <a:t>wat ga je voeren?</a:t>
            </a:r>
          </a:p>
          <a:p>
            <a:pPr marL="514350" indent="-514350">
              <a:buAutoNum type="arabicPeriod" startAt="2"/>
            </a:pPr>
            <a:r>
              <a:rPr lang="nl-NL" dirty="0"/>
              <a:t>Opname optimaliseren en checken</a:t>
            </a:r>
          </a:p>
          <a:p>
            <a:pPr marL="514350" indent="-514350">
              <a:buAutoNum type="arabicPeriod" startAt="2"/>
            </a:pPr>
            <a:r>
              <a:rPr lang="nl-NL" dirty="0"/>
              <a:t>Checken </a:t>
            </a:r>
            <a:r>
              <a:rPr lang="nl-NL" sz="2000" i="1" dirty="0"/>
              <a:t>VEM, DVE, OEB, RE, SW, en VW</a:t>
            </a:r>
          </a:p>
          <a:p>
            <a:pPr marL="514350" indent="-514350">
              <a:buAutoNum type="arabicPeriod" startAt="2"/>
            </a:pPr>
            <a:r>
              <a:rPr lang="nl-NL" dirty="0"/>
              <a:t>Kosten rantsoen, en efficiëntie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246E5D-05DA-4D28-9AEA-57078B27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98" y="5521326"/>
            <a:ext cx="4838700" cy="12096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9AB0FCC-2439-4009-A172-4D101632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656692"/>
            <a:ext cx="3267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7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DE630-E46C-4765-A698-17DAE24E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D2520-03C8-4737-80FD-CD8C0CC1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196" y="980728"/>
            <a:ext cx="9986865" cy="4812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Rantsoenen maken is veel rekenen.</a:t>
            </a:r>
          </a:p>
          <a:p>
            <a:pPr marL="0" indent="0">
              <a:buNone/>
            </a:pPr>
            <a:r>
              <a:rPr lang="nl-NL" dirty="0"/>
              <a:t>Daarom een </a:t>
            </a:r>
            <a:r>
              <a:rPr lang="nl-NL" dirty="0" err="1"/>
              <a:t>excel</a:t>
            </a:r>
            <a:r>
              <a:rPr lang="nl-NL" dirty="0"/>
              <a:t> om jullie te helpen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Enkele uitgangspunten: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/>
              <a:t>Geef aan hoeveel je maximaal aan krachtvoer(</a:t>
            </a:r>
            <a:r>
              <a:rPr lang="nl-NL" sz="1800" dirty="0" err="1"/>
              <a:t>achtigen</a:t>
            </a:r>
            <a:r>
              <a:rPr lang="nl-NL" sz="1800" dirty="0"/>
              <a:t>) wil voeren</a:t>
            </a:r>
          </a:p>
          <a:p>
            <a:pPr marL="0" indent="0">
              <a:buNone/>
            </a:pPr>
            <a:r>
              <a:rPr lang="nl-NL" sz="1800" dirty="0"/>
              <a:t>Geef aan hoeveel ruw eiwit je wilt voeren</a:t>
            </a:r>
          </a:p>
          <a:p>
            <a:pPr marL="0" indent="0">
              <a:buNone/>
            </a:pPr>
            <a:r>
              <a:rPr lang="nl-NL" sz="1800" dirty="0"/>
              <a:t>Geef aan wat de OEB maximaal mag zijn</a:t>
            </a:r>
          </a:p>
          <a:p>
            <a:pPr marL="0" indent="0">
              <a:buNone/>
            </a:pPr>
            <a:r>
              <a:rPr lang="nl-NL" sz="1800" dirty="0"/>
              <a:t>Houd rekening met toeslagen op onderhoud</a:t>
            </a:r>
          </a:p>
          <a:p>
            <a:pPr marL="0" indent="0">
              <a:buNone/>
            </a:pPr>
            <a:r>
              <a:rPr lang="nl-NL" sz="1800" dirty="0"/>
              <a:t>Maximaliseer de ruwvoeropname,  optimaliseer de krachvoeropname</a:t>
            </a:r>
          </a:p>
          <a:p>
            <a:pPr marL="0" indent="0">
              <a:buNone/>
            </a:pPr>
            <a:r>
              <a:rPr lang="nl-NL" sz="1800" dirty="0"/>
              <a:t>Met verdringing van ruwvoer door krachtvoer wordt gerekend met factor van 0,44</a:t>
            </a:r>
          </a:p>
          <a:p>
            <a:pPr marL="0" indent="0">
              <a:buNone/>
            </a:pPr>
            <a:r>
              <a:rPr lang="nl-NL" sz="1800" dirty="0"/>
              <a:t>Bijproducten tellen 50 % mee als krachtvoer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93730C-1D75-4282-A248-8197CE54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03" y="4921151"/>
            <a:ext cx="8641994" cy="19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4597C-B187-47E2-9ECF-9B6D1F7E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3E3F7D-349E-49FA-8883-F9D5F30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532" y="1429966"/>
            <a:ext cx="3827737" cy="542803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6048C-AD6C-4AA5-9E76-B1953A0B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865" y="1196753"/>
            <a:ext cx="10587135" cy="4929411"/>
          </a:xfrm>
        </p:spPr>
        <p:txBody>
          <a:bodyPr/>
          <a:lstStyle/>
          <a:p>
            <a:r>
              <a:rPr lang="nl-NL" dirty="0"/>
              <a:t>Voeding op melkveehouderij is een belangrijk onderdeel in bedrijfsvoering.</a:t>
            </a:r>
          </a:p>
          <a:p>
            <a:r>
              <a:rPr lang="nl-NL" dirty="0"/>
              <a:t>Voer is duur en een grote  kostenpost.</a:t>
            </a:r>
          </a:p>
          <a:p>
            <a:r>
              <a:rPr lang="nl-NL" dirty="0"/>
              <a:t>Voer bepaalt in belangrijke mate de productie.</a:t>
            </a:r>
          </a:p>
          <a:p>
            <a:r>
              <a:rPr lang="nl-NL" dirty="0"/>
              <a:t>Precies voeren en werken met voergroepen</a:t>
            </a:r>
          </a:p>
          <a:p>
            <a:r>
              <a:rPr lang="nl-NL" dirty="0"/>
              <a:t>Melkgevende koeien ( 2-3-4-5 groepen)</a:t>
            </a:r>
          </a:p>
          <a:p>
            <a:r>
              <a:rPr lang="nl-NL" dirty="0"/>
              <a:t>Droogstaande koeien( 1-2 groepen)</a:t>
            </a:r>
          </a:p>
          <a:p>
            <a:r>
              <a:rPr lang="nl-NL" dirty="0"/>
              <a:t>Jongvee (2-4 groepen)</a:t>
            </a:r>
          </a:p>
        </p:txBody>
      </p:sp>
    </p:spTree>
    <p:extLst>
      <p:ext uri="{BB962C8B-B14F-4D97-AF65-F5344CB8AC3E}">
        <p14:creationId xmlns:p14="http://schemas.microsoft.com/office/powerpoint/2010/main" val="214562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DA6C8-D968-43B8-9902-CCAD4B9F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9B889B-BD00-4FA4-90F2-7CC4A525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702" y="1196753"/>
            <a:ext cx="7975490" cy="5661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latin typeface="+mj-lt"/>
              </a:rPr>
              <a:t>Rantsoen = vaststellen van de hoeveelheden per 			voedermiddel per dier per dag, en dit 			afstemmen op de behoefte van het 			</a:t>
            </a:r>
            <a:r>
              <a:rPr lang="nl-NL" i="1" dirty="0" err="1">
                <a:latin typeface="+mj-lt"/>
              </a:rPr>
              <a:t>ind</a:t>
            </a:r>
            <a:r>
              <a:rPr lang="nl-NL" i="1" dirty="0">
                <a:latin typeface="+mj-lt"/>
              </a:rPr>
              <a:t>. dier of groep dieren.</a:t>
            </a:r>
          </a:p>
          <a:p>
            <a:pPr marL="0" indent="0">
              <a:buNone/>
            </a:pPr>
            <a:r>
              <a:rPr lang="nl-NL" dirty="0"/>
              <a:t>Bij de samenstelling van een rantsoen ga je uit van aannames, zoals:</a:t>
            </a:r>
          </a:p>
          <a:p>
            <a:r>
              <a:rPr lang="nl-NL" dirty="0"/>
              <a:t>Gewicht van de koeien: </a:t>
            </a:r>
            <a:r>
              <a:rPr lang="nl-NL" sz="2000" i="1" dirty="0"/>
              <a:t>hoe zwaar zijn nu precies?</a:t>
            </a:r>
          </a:p>
          <a:p>
            <a:r>
              <a:rPr lang="nl-NL" dirty="0"/>
              <a:t>Opname van de koeien:</a:t>
            </a:r>
            <a:r>
              <a:rPr lang="nl-NL" sz="2000" i="1" dirty="0"/>
              <a:t> wat eten ze nu precies per dag?</a:t>
            </a:r>
          </a:p>
          <a:p>
            <a:r>
              <a:rPr lang="nl-NL" dirty="0"/>
              <a:t>Monstername: </a:t>
            </a:r>
            <a:r>
              <a:rPr lang="nl-NL" sz="2000" i="1" dirty="0"/>
              <a:t>kloppen de </a:t>
            </a:r>
            <a:r>
              <a:rPr lang="nl-NL" sz="2000" i="1" dirty="0" err="1"/>
              <a:t>VEM’s</a:t>
            </a:r>
            <a:r>
              <a:rPr lang="nl-NL" sz="2000" i="1" dirty="0"/>
              <a:t> </a:t>
            </a:r>
            <a:r>
              <a:rPr lang="nl-NL" sz="2000" i="1" dirty="0" err="1"/>
              <a:t>DVE’s</a:t>
            </a:r>
            <a:r>
              <a:rPr lang="nl-NL" sz="2000" i="1" dirty="0"/>
              <a:t> </a:t>
            </a:r>
            <a:r>
              <a:rPr lang="nl-NL" sz="2000" i="1" dirty="0" err="1"/>
              <a:t>etc</a:t>
            </a:r>
            <a:r>
              <a:rPr lang="nl-NL" sz="2000" i="1" dirty="0"/>
              <a:t> wel echt?</a:t>
            </a:r>
          </a:p>
          <a:p>
            <a:r>
              <a:rPr lang="nl-NL" dirty="0"/>
              <a:t>Wegen: </a:t>
            </a:r>
            <a:r>
              <a:rPr lang="nl-NL" sz="2000" i="1" dirty="0"/>
              <a:t>heb ik nu precies 1200 kg snijmais geladen ?</a:t>
            </a:r>
          </a:p>
          <a:p>
            <a:r>
              <a:rPr lang="nl-NL" dirty="0"/>
              <a:t>Restvoer: </a:t>
            </a:r>
            <a:r>
              <a:rPr lang="nl-NL" sz="2000" i="1" dirty="0"/>
              <a:t>wat hebben de koeien daadwerkelijk opgenomen?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171600-E2A3-4D56-85DC-2B204856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72"/>
            <a:ext cx="3866302" cy="27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23EAF-B2ED-831F-F5E5-AA3AFB38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F2988-A4B0-0368-6A27-D3FBA70D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FEAA4D-EB63-0B3E-3735-249AFF334D3E}"/>
              </a:ext>
            </a:extLst>
          </p:cNvPr>
          <p:cNvSpPr txBox="1"/>
          <p:nvPr/>
        </p:nvSpPr>
        <p:spPr>
          <a:xfrm>
            <a:off x="1568741" y="656692"/>
            <a:ext cx="9689285" cy="532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Verzadiging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je zwaar getafeld hebt, dan zit je vol, wordt je wat loom en heb je de eerste uren helemaal geen honger.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Voorbeelden  van eten wat “ zwaar “ op de maag ligt: stamppot met worst, of een grote medium biefstuk.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Waarschijnlijk heb je daar na het eten van een Chinese maaltijd veel minder last van: je bent “vol” gegeten, maar na een paar uurtjes heb je al  weer honger.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 het eten van de biefstuk eens met het eten van een kipfilet: de kip is veel sneller verteerd en dat zal zorgen dat je eerder weer honger hebt.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koeien is het al niet anders: van sommige voeders zal de koe eerder “vol” zitten en stoppen met eten, bij andere voeders heeft ze snel al weer zin om naar het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voerhek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gaan.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sneller of langzamer vol zitten van een koe, noemen we 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verzadiging</a:t>
            </a: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2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890AC-483F-B0B3-306A-C2B58EB3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B6FA4A-84A0-A442-2C4E-44D9E90B7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157D1D-9DF4-B832-F3C2-CFD266CECE1C}"/>
              </a:ext>
            </a:extLst>
          </p:cNvPr>
          <p:cNvSpPr txBox="1"/>
          <p:nvPr/>
        </p:nvSpPr>
        <p:spPr>
          <a:xfrm>
            <a:off x="550877" y="823904"/>
            <a:ext cx="1050748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Ieder voedermiddel heeft een 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verzadigingswaarde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het geeft aan hoe snel een koe er mee vol zit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verzadigingswaarde  (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VW)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meeste producten die we aan rundvee voeren varieert van 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0,10 tot 1,75.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kunt deze waarden op zoeken in het 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voedernormenboekje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Enkele voorbeelden: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Ruwvoeders:				Krachtvoeders /bijproducten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Tarwestro:	1,66			Sojaschroot:		0,25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Hooi:	1,40			Raapzaadschroot:	0,28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 vers:	0,89			Maismeel:		0,25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Graskuil:	1,02			Tarwemeel:		0,25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Luzerne:	1,40			Bierbostel:		0,55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1000"/>
              </a:spcAf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Snijmais:	0,80			Bietenperspulp:		0,70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Mengvoeders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 VW van de meeste mengvoeders bedraagt 0,40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EE6BD-C544-FDBA-D48C-A5075E9C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02C6D-00F2-3369-73DC-28E6D1CF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C2C1E9-63E6-F1A2-316E-1AF8A45D74A9}"/>
              </a:ext>
            </a:extLst>
          </p:cNvPr>
          <p:cNvSpPr txBox="1"/>
          <p:nvPr/>
        </p:nvSpPr>
        <p:spPr>
          <a:xfrm>
            <a:off x="883640" y="1391406"/>
            <a:ext cx="11308360" cy="4555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lphaUcPeriod"/>
            </a:pP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Verdringing van ruwvoer door krachtvoer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er naast ruwvoer ook krachtvoer wordt gegeven, moet er rekening worden gehouden met een</a:t>
            </a: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beperking van de ruwvoeropname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opname van krachtvoer beperkt de voeropnamecapaciteit (VOC) van de koe. Krachtvoer 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verdringt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een </a:t>
            </a: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 van de ruwvoeropname.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Gemiddeld bedraagt de verdringing 0,4.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betekent dat de opname van elke kilo krachtvoer een 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verdringing van 0,4 kg droge stof van kuilgras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veroorzaakt. </a:t>
            </a: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kunt ook zeggen dat door het voeren van krachtvoer de totale voeropname toeneemt.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4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5C2EA-192A-7F70-BB2B-55377AB6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A2D4CD-1D61-51EC-D77E-2E522C42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43EAB9-2C6D-0742-0A84-334FDA776832}"/>
              </a:ext>
            </a:extLst>
          </p:cNvPr>
          <p:cNvSpPr txBox="1"/>
          <p:nvPr/>
        </p:nvSpPr>
        <p:spPr>
          <a:xfrm>
            <a:off x="236290" y="412515"/>
            <a:ext cx="11719420" cy="6627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 een koe loopt dag en nacht in de wei krijgt alleen maar weidegras. Ze zal dan ongeveer 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kg </a:t>
            </a:r>
            <a:r>
              <a:rPr lang="nl-NL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 </a:t>
            </a: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weidegras per dag opnemen.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 ga je deze koe 2 kg krachtvoer verstrekken. Vervolgens 4 kg en tenslotte 6 kg krachtvoer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Vraag: Wat bedraagt nu de </a:t>
            </a:r>
            <a:r>
              <a:rPr lang="nl-NL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opname bij een verdringing van 0,4?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kg krachtvoer verdringt 2 * 0,4 = 0,8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gras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opname van gras loopt terug van 17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naar 17-0,8 = 16,2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Totaal neemt de koe nu op 16,2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 gras + 2 * (90/100) = 18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 totale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opname neemt toe van 17 naar 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kg 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4 kg krachtvoer : 17- 1,6 = 15,4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gras en 3,6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krachtvoer. Totaal 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kg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endParaRPr lang="nl-N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6 kg kracht voer: 17- 2,4 – 14,6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gras en 5,4 kg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krachtvoer. Totaal </a:t>
            </a: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kg </a:t>
            </a:r>
            <a:r>
              <a:rPr lang="nl-NL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05"/>
              </a:lnSpc>
              <a:spcAft>
                <a:spcPts val="1000"/>
              </a:spcAft>
              <a:buFont typeface="Wingdings" panose="05000000000000000000" pitchFamily="2" charset="2"/>
              <a:buChar char=""/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 het samenstellen van een rantsoen moet je rekening houden met de verzadigingswaarde en de</a:t>
            </a:r>
          </a:p>
          <a:p>
            <a:pPr lvl="0">
              <a:lnSpc>
                <a:spcPts val="1205"/>
              </a:lnSpc>
              <a:spcAft>
                <a:spcPts val="1000"/>
              </a:spcAft>
              <a:tabLst>
                <a:tab pos="522097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verdringing. In het Excel Rantsoenberekening wordt dit automatisch verrekend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2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81C2E-B430-419B-A53C-8A7B8625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Rantsoenberekening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DF777D-3615-4BFC-B700-78C12E8A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1" y="1196753"/>
            <a:ext cx="10201469" cy="4929411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 1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koe met 30 kg meetmelk krijgt alleen mooi kuilgras (40 %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met 920 VEM/kg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Daarnaast krachtvoer met 1000 VEM /kg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kuilgras geef je de koe?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melk uit deze kuil?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krachtvoer moet de koe bijgevoerd worden om de gewenste productie te behalen?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dit een reëel rantsoen?</a:t>
            </a:r>
          </a:p>
          <a:p>
            <a:pPr marL="0" indent="0"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89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80687-3D8D-018E-75E2-46934515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Koe 30 kg meetmelk</a:t>
            </a:r>
            <a:br>
              <a:rPr lang="nl-NL" dirty="0"/>
            </a:br>
            <a:r>
              <a:rPr lang="nl-NL" sz="2000" dirty="0"/>
              <a:t>Onbeperkt Kuilgras met 40 % </a:t>
            </a:r>
            <a:r>
              <a:rPr lang="nl-NL" sz="2000" dirty="0" err="1"/>
              <a:t>ds</a:t>
            </a:r>
            <a:r>
              <a:rPr lang="nl-NL" sz="2000" dirty="0"/>
              <a:t> en 920 VEM</a:t>
            </a:r>
            <a:br>
              <a:rPr lang="nl-NL" sz="2000" dirty="0"/>
            </a:br>
            <a:r>
              <a:rPr lang="nl-NL" sz="2000" dirty="0"/>
              <a:t>Krachtvoer met 940 VEM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197CE2C-73A5-41E6-BDB0-A4F0D6216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9500"/>
              </p:ext>
            </p:extLst>
          </p:nvPr>
        </p:nvGraphicFramePr>
        <p:xfrm>
          <a:off x="2131256" y="2170098"/>
          <a:ext cx="884713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427">
                  <a:extLst>
                    <a:ext uri="{9D8B030D-6E8A-4147-A177-3AD203B41FA5}">
                      <a16:colId xmlns:a16="http://schemas.microsoft.com/office/drawing/2014/main" val="1967767547"/>
                    </a:ext>
                  </a:extLst>
                </a:gridCol>
                <a:gridCol w="696484">
                  <a:extLst>
                    <a:ext uri="{9D8B030D-6E8A-4147-A177-3AD203B41FA5}">
                      <a16:colId xmlns:a16="http://schemas.microsoft.com/office/drawing/2014/main" val="3623833820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406080549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976839296"/>
                    </a:ext>
                  </a:extLst>
                </a:gridCol>
                <a:gridCol w="1902903">
                  <a:extLst>
                    <a:ext uri="{9D8B030D-6E8A-4147-A177-3AD203B41FA5}">
                      <a16:colId xmlns:a16="http://schemas.microsoft.com/office/drawing/2014/main" val="2582343604"/>
                    </a:ext>
                  </a:extLst>
                </a:gridCol>
                <a:gridCol w="1902903">
                  <a:extLst>
                    <a:ext uri="{9D8B030D-6E8A-4147-A177-3AD203B41FA5}">
                      <a16:colId xmlns:a16="http://schemas.microsoft.com/office/drawing/2014/main" val="612405818"/>
                    </a:ext>
                  </a:extLst>
                </a:gridCol>
              </a:tblGrid>
              <a:tr h="405322">
                <a:tc gridSpan="3"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Behoefte van deze koe met 30 kg meetmelk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……….. VEM (Opzoeken Tabellenboekje)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Kg product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Kg 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ds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VEM/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kgds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VEM totaal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0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Kuilgras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2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Krachtvoer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5053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896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Totaal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7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710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lee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leeg</Template>
  <TotalTime>1339</TotalTime>
  <Words>1248</Words>
  <Application>Microsoft Office PowerPoint</Application>
  <PresentationFormat>Breedbeeld</PresentationFormat>
  <Paragraphs>179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Presentatie leeg</vt:lpstr>
      <vt:lpstr>Rantsoenberekening</vt:lpstr>
      <vt:lpstr>Rantsoenberekening</vt:lpstr>
      <vt:lpstr>Rantsoenberekening</vt:lpstr>
      <vt:lpstr>PowerPoint-presentatie</vt:lpstr>
      <vt:lpstr>PowerPoint-presentatie</vt:lpstr>
      <vt:lpstr>PowerPoint-presentatie</vt:lpstr>
      <vt:lpstr>PowerPoint-presentatie</vt:lpstr>
      <vt:lpstr>Rantsoenberekening</vt:lpstr>
      <vt:lpstr>Koe 30 kg meetmelk Onbeperkt Kuilgras met 40 % ds en 920 VEM Krachtvoer met 940 VEM</vt:lpstr>
      <vt:lpstr>Rantsoenberekening</vt:lpstr>
      <vt:lpstr>Koe met onderstaand basisrantsoen. Hoeveel meetmelk kan hier uit gemaakt worden</vt:lpstr>
      <vt:lpstr>Rantsoenberekening</vt:lpstr>
      <vt:lpstr>Rantsoenberekening</vt:lpstr>
      <vt:lpstr>Rantsoenberekening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 Spijsveteringsstelsel</dc:title>
  <dc:creator>Nea Wolfs</dc:creator>
  <cp:lastModifiedBy>Geert Willems</cp:lastModifiedBy>
  <cp:revision>84</cp:revision>
  <dcterms:created xsi:type="dcterms:W3CDTF">2015-09-01T05:52:37Z</dcterms:created>
  <dcterms:modified xsi:type="dcterms:W3CDTF">2024-12-03T19:21:20Z</dcterms:modified>
</cp:coreProperties>
</file>